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9" r:id="rId4"/>
    <p:sldId id="258" r:id="rId5"/>
    <p:sldId id="260" r:id="rId6"/>
    <p:sldId id="292" r:id="rId7"/>
    <p:sldId id="293" r:id="rId8"/>
    <p:sldId id="294" r:id="rId9"/>
    <p:sldId id="295" r:id="rId10"/>
    <p:sldId id="309" r:id="rId11"/>
    <p:sldId id="314" r:id="rId12"/>
    <p:sldId id="299" r:id="rId13"/>
    <p:sldId id="300" r:id="rId14"/>
    <p:sldId id="298" r:id="rId15"/>
    <p:sldId id="296" r:id="rId16"/>
    <p:sldId id="311" r:id="rId17"/>
    <p:sldId id="302" r:id="rId18"/>
    <p:sldId id="310" r:id="rId19"/>
    <p:sldId id="297" r:id="rId20"/>
    <p:sldId id="303" r:id="rId21"/>
    <p:sldId id="301" r:id="rId22"/>
    <p:sldId id="305" r:id="rId23"/>
    <p:sldId id="308" r:id="rId24"/>
    <p:sldId id="312" r:id="rId25"/>
    <p:sldId id="275" r:id="rId26"/>
    <p:sldId id="31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3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7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8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4309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0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6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03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28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1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7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2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3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8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18C20B4-F3FB-4C61-BE41-A3CBA5B74353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65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0020" y="2501297"/>
            <a:ext cx="6759574" cy="26161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Bird-habitat associations in</a:t>
            </a:r>
            <a:br>
              <a:rPr lang="en-US" b="1" dirty="0"/>
            </a:br>
            <a:r>
              <a:rPr lang="en-US" b="1" dirty="0"/>
              <a:t>south-central Iowa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M. West</a:t>
            </a:r>
          </a:p>
        </p:txBody>
      </p:sp>
      <p:pic>
        <p:nvPicPr>
          <p:cNvPr id="4" name="Picture 10" descr="Image may contain: bi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72245" y="26108025"/>
            <a:ext cx="1300698" cy="157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1" y="163286"/>
            <a:ext cx="4321419" cy="58321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284786" y="4059767"/>
            <a:ext cx="10018713" cy="17525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Benjamin M. West and Stephen J. </a:t>
            </a:r>
            <a:r>
              <a:rPr lang="en-US" sz="2400" dirty="0" err="1"/>
              <a:t>Dinsmore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0884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990" y="264053"/>
            <a:ext cx="10018713" cy="1752599"/>
          </a:xfrm>
        </p:spPr>
        <p:txBody>
          <a:bodyPr/>
          <a:lstStyle/>
          <a:p>
            <a:r>
              <a:rPr lang="en-US" dirty="0"/>
              <a:t>Selected Songbird SGCNs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357193" y="1339067"/>
            <a:ext cx="3415207" cy="4656093"/>
            <a:chOff x="826274" y="1365408"/>
            <a:chExt cx="3415207" cy="4656093"/>
          </a:xfrm>
        </p:grpSpPr>
        <p:pic>
          <p:nvPicPr>
            <p:cNvPr id="23" name="Content Placeholder 3">
              <a:extLst>
                <a:ext uri="{FF2B5EF4-FFF2-40B4-BE49-F238E27FC236}">
                  <a16:creationId xmlns:a16="http://schemas.microsoft.com/office/drawing/2014/main" id="{2DDED6C7-987A-4AE3-B331-F136FAB16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274" y="1752599"/>
              <a:ext cx="3415207" cy="426890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826275" y="1365408"/>
              <a:ext cx="3415206" cy="387191"/>
            </a:xfrm>
            <a:prstGeom prst="round2Same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Uncommon Forest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060417" y="1339067"/>
            <a:ext cx="3592286" cy="4610849"/>
            <a:chOff x="4659086" y="1365408"/>
            <a:chExt cx="3592286" cy="461084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43" t="24603" r="30741" b="14500"/>
            <a:stretch/>
          </p:blipFill>
          <p:spPr>
            <a:xfrm>
              <a:off x="4659086" y="1559003"/>
              <a:ext cx="3592286" cy="441725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659086" y="1365408"/>
              <a:ext cx="3592286" cy="677585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Shrubland/Early Successional Habitat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903A2-F783-4B96-A3B5-90BB420EF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38" y="1532662"/>
            <a:ext cx="3678612" cy="446249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8437" y="1339067"/>
            <a:ext cx="3678613" cy="387191"/>
          </a:xfrm>
          <a:prstGeom prst="round2Same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Common Forest</a:t>
            </a:r>
          </a:p>
        </p:txBody>
      </p:sp>
    </p:spTree>
    <p:extLst>
      <p:ext uri="{BB962C8B-B14F-4D97-AF65-F5344CB8AC3E}">
        <p14:creationId xmlns:p14="http://schemas.microsoft.com/office/powerpoint/2010/main" val="4836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23051" y="5372099"/>
            <a:ext cx="10018713" cy="1752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Predicted Relationships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3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67037"/>
            <a:ext cx="10018713" cy="1752599"/>
          </a:xfrm>
        </p:spPr>
        <p:txBody>
          <a:bodyPr/>
          <a:lstStyle/>
          <a:p>
            <a:r>
              <a:rPr lang="en-US" dirty="0" smtClean="0"/>
              <a:t>Eastern Wood-Pewee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903A2-F783-4B96-A3B5-90BB420EFC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31" y="1378917"/>
            <a:ext cx="3748615" cy="4586455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59135E34-5EC0-40DE-9037-541FF5326F7B}"/>
              </a:ext>
            </a:extLst>
          </p:cNvPr>
          <p:cNvSpPr txBox="1">
            <a:spLocks/>
          </p:cNvSpPr>
          <p:nvPr/>
        </p:nvSpPr>
        <p:spPr>
          <a:xfrm>
            <a:off x="5386286" y="1516003"/>
            <a:ext cx="6416812" cy="4953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Forest cover at 1 km and 10 km (+)</a:t>
            </a:r>
          </a:p>
          <a:p>
            <a:r>
              <a:rPr lang="en-US" dirty="0" smtClean="0"/>
              <a:t>Patch size (0; less area sensitive than others)</a:t>
            </a:r>
          </a:p>
          <a:p>
            <a:r>
              <a:rPr lang="en-US" dirty="0" smtClean="0"/>
              <a:t>Distance to edge (0)</a:t>
            </a:r>
          </a:p>
          <a:p>
            <a:r>
              <a:rPr lang="en-US" dirty="0" smtClean="0"/>
              <a:t>Live tree basal area and proportion oak(+)</a:t>
            </a:r>
          </a:p>
          <a:p>
            <a:r>
              <a:rPr lang="en-US" dirty="0" smtClean="0"/>
              <a:t>Tree spp. </a:t>
            </a:r>
            <a:r>
              <a:rPr lang="en-US" dirty="0"/>
              <a:t>richness </a:t>
            </a:r>
            <a:r>
              <a:rPr lang="en-US" dirty="0" smtClean="0"/>
              <a:t>&amp; dead </a:t>
            </a:r>
            <a:r>
              <a:rPr lang="en-US" dirty="0"/>
              <a:t>tree basal area </a:t>
            </a:r>
            <a:r>
              <a:rPr lang="en-US" dirty="0" smtClean="0"/>
              <a:t>(0)</a:t>
            </a:r>
          </a:p>
          <a:p>
            <a:r>
              <a:rPr lang="en-US" dirty="0" smtClean="0"/>
              <a:t>Shrubs and ground cover (0)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1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268" y="275129"/>
            <a:ext cx="10018713" cy="1752599"/>
          </a:xfrm>
        </p:spPr>
        <p:txBody>
          <a:bodyPr/>
          <a:lstStyle/>
          <a:p>
            <a:r>
              <a:rPr lang="en-US" dirty="0" smtClean="0"/>
              <a:t>Acadian Flycatcher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135E34-5EC0-40DE-9037-541FF532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744" y="1556657"/>
            <a:ext cx="7813364" cy="6272804"/>
          </a:xfrm>
        </p:spPr>
        <p:txBody>
          <a:bodyPr/>
          <a:lstStyle/>
          <a:p>
            <a:r>
              <a:rPr lang="en-US" dirty="0"/>
              <a:t>Forest cover at 1 km and 10 km (+)</a:t>
            </a:r>
          </a:p>
          <a:p>
            <a:r>
              <a:rPr lang="en-US" dirty="0"/>
              <a:t>Patch size </a:t>
            </a:r>
            <a:r>
              <a:rPr lang="en-US" dirty="0" smtClean="0"/>
              <a:t>(+)</a:t>
            </a:r>
            <a:endParaRPr lang="en-US" dirty="0"/>
          </a:p>
          <a:p>
            <a:r>
              <a:rPr lang="en-US" dirty="0"/>
              <a:t>Distance to edge </a:t>
            </a:r>
            <a:r>
              <a:rPr lang="en-US" dirty="0" smtClean="0"/>
              <a:t>(+)</a:t>
            </a:r>
            <a:endParaRPr lang="en-US" dirty="0"/>
          </a:p>
          <a:p>
            <a:r>
              <a:rPr lang="en-US" dirty="0"/>
              <a:t>Live tree basal area (+)</a:t>
            </a:r>
          </a:p>
          <a:p>
            <a:r>
              <a:rPr lang="en-US" dirty="0"/>
              <a:t>Tree </a:t>
            </a:r>
            <a:r>
              <a:rPr lang="en-US" dirty="0" smtClean="0"/>
              <a:t>spp. richness, oak proportion, &amp; dead </a:t>
            </a:r>
            <a:r>
              <a:rPr lang="en-US" dirty="0"/>
              <a:t>basal area (0)</a:t>
            </a:r>
          </a:p>
          <a:p>
            <a:r>
              <a:rPr lang="en-US" dirty="0" smtClean="0"/>
              <a:t>Shrubs </a:t>
            </a:r>
            <a:r>
              <a:rPr lang="en-US" dirty="0"/>
              <a:t>and ground cover (0)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DDED6C7-987A-4AE3-B331-F136FAB1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169" y="1556657"/>
            <a:ext cx="3363492" cy="44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4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267037"/>
            <a:ext cx="10018713" cy="1752599"/>
          </a:xfrm>
        </p:spPr>
        <p:txBody>
          <a:bodyPr/>
          <a:lstStyle/>
          <a:p>
            <a:r>
              <a:rPr lang="en-US" dirty="0" smtClean="0"/>
              <a:t>Field Sparrow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3" t="24603" r="30741" b="7778"/>
          <a:stretch/>
        </p:blipFill>
        <p:spPr>
          <a:xfrm>
            <a:off x="1689866" y="1593442"/>
            <a:ext cx="3396344" cy="4637314"/>
          </a:xfrm>
          <a:prstGeom prst="rect">
            <a:avLst/>
          </a:prstGeom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59135E34-5EC0-40DE-9037-541FF5326F7B}"/>
              </a:ext>
            </a:extLst>
          </p:cNvPr>
          <p:cNvSpPr txBox="1">
            <a:spLocks/>
          </p:cNvSpPr>
          <p:nvPr/>
        </p:nvSpPr>
        <p:spPr>
          <a:xfrm>
            <a:off x="5597631" y="1521370"/>
            <a:ext cx="6757447" cy="6272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Forest cover at 1 km and 10 km (-)</a:t>
            </a:r>
          </a:p>
          <a:p>
            <a:r>
              <a:rPr lang="en-US" dirty="0" smtClean="0"/>
              <a:t>Patch size (0; not in forest)</a:t>
            </a:r>
          </a:p>
          <a:p>
            <a:r>
              <a:rPr lang="en-US" dirty="0" smtClean="0"/>
              <a:t>Distance to edge (-)</a:t>
            </a:r>
          </a:p>
          <a:p>
            <a:r>
              <a:rPr lang="en-US" dirty="0" smtClean="0"/>
              <a:t>Live tree basal area (-)</a:t>
            </a:r>
          </a:p>
          <a:p>
            <a:r>
              <a:rPr lang="en-US" dirty="0" smtClean="0"/>
              <a:t>Other stand-scale tree metrics (0)</a:t>
            </a:r>
          </a:p>
          <a:p>
            <a:r>
              <a:rPr lang="en-US" dirty="0" smtClean="0"/>
              <a:t>Shrubs and grass cover (+)</a:t>
            </a:r>
          </a:p>
          <a:p>
            <a:r>
              <a:rPr lang="en-US" dirty="0" smtClean="0"/>
              <a:t>Leaf litter and green cover (0)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45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SGCN Diversity 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10C2E-A20C-4184-BECC-31F8EBCDC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228" y="1357145"/>
            <a:ext cx="7388772" cy="4770385"/>
          </a:xfrm>
        </p:spPr>
        <p:txBody>
          <a:bodyPr>
            <a:normAutofit fontScale="925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25 breeding avian SGCN detected across all four years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Top 3 most detected: Eastern Wood-Pewee, Common Yellowthroat, Field Sparrow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Top 3 least detected: Cerulean Warbler, </a:t>
            </a:r>
            <a:r>
              <a:rPr lang="en-US" sz="3600" dirty="0" err="1">
                <a:cs typeface="Times New Roman" panose="02020603050405020304" pitchFamily="18" charset="0"/>
              </a:rPr>
              <a:t>Veery</a:t>
            </a:r>
            <a:r>
              <a:rPr lang="en-US" sz="3600" dirty="0">
                <a:cs typeface="Times New Roman" panose="02020603050405020304" pitchFamily="18" charset="0"/>
              </a:rPr>
              <a:t>, Horned Lark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7"/>
          <a:stretch/>
        </p:blipFill>
        <p:spPr>
          <a:xfrm>
            <a:off x="214525" y="1167824"/>
            <a:ext cx="4761928" cy="47964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525" y="1159991"/>
            <a:ext cx="884932" cy="338554"/>
          </a:xfrm>
          <a:prstGeom prst="rect">
            <a:avLst/>
          </a:prstGeom>
          <a:solidFill>
            <a:schemeClr val="bg2">
              <a:lumMod val="75000"/>
              <a:lumOff val="25000"/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effectLst>
                  <a:glow rad="1270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Veery</a:t>
            </a:r>
            <a:endParaRPr lang="en-US" sz="1600" dirty="0">
              <a:effectLst>
                <a:glow rad="127000">
                  <a:schemeClr val="bg1">
                    <a:alpha val="6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5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AA4393-0598-4253-B5A7-8CFA14F6F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Results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5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8109" y="391886"/>
            <a:ext cx="10018713" cy="1752599"/>
          </a:xfrm>
        </p:spPr>
        <p:txBody>
          <a:bodyPr/>
          <a:lstStyle/>
          <a:p>
            <a:r>
              <a:rPr lang="en-US" dirty="0"/>
              <a:t>Eastern Wood-Pewee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903A2-F783-4B96-A3B5-90BB420EFC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15" y="1444232"/>
            <a:ext cx="3748615" cy="4586455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5156724" y="1444232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Forest cover at 10 km (0)</a:t>
            </a:r>
          </a:p>
          <a:p>
            <a:r>
              <a:rPr lang="en-US" dirty="0"/>
              <a:t>Forest cover at </a:t>
            </a:r>
            <a:r>
              <a:rPr lang="en-US" dirty="0" smtClean="0"/>
              <a:t>1 km (+)</a:t>
            </a:r>
          </a:p>
          <a:p>
            <a:r>
              <a:rPr lang="en-US" dirty="0" smtClean="0"/>
              <a:t>Patch size (-)</a:t>
            </a:r>
          </a:p>
          <a:p>
            <a:r>
              <a:rPr lang="en-US" dirty="0" smtClean="0"/>
              <a:t>Distance to edge (+)</a:t>
            </a:r>
          </a:p>
          <a:p>
            <a:r>
              <a:rPr lang="en-US" dirty="0" smtClean="0"/>
              <a:t>Live tree basal area, spp. richness, proportion oak(+)</a:t>
            </a:r>
          </a:p>
          <a:p>
            <a:r>
              <a:rPr lang="en-US" dirty="0" smtClean="0"/>
              <a:t>Dead tree basal area (0)</a:t>
            </a:r>
          </a:p>
          <a:p>
            <a:r>
              <a:rPr lang="en-US" dirty="0" smtClean="0"/>
              <a:t>Grass cover (-)</a:t>
            </a:r>
          </a:p>
          <a:p>
            <a:r>
              <a:rPr lang="en-US" dirty="0" smtClean="0"/>
              <a:t>Shrubs and other ground cover (0)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37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2D84-16D6-4B53-88D6-2AE42618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Eastern Wood-Pewee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38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808" y="202301"/>
            <a:ext cx="10018713" cy="1752599"/>
          </a:xfrm>
        </p:spPr>
        <p:txBody>
          <a:bodyPr/>
          <a:lstStyle/>
          <a:p>
            <a:r>
              <a:rPr lang="en-US" dirty="0"/>
              <a:t>Acadian Flycatcher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DDED6C7-987A-4AE3-B331-F136FAB16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60" y="1388115"/>
            <a:ext cx="3363492" cy="4400455"/>
          </a:xfrm>
          <a:prstGeom prst="rect">
            <a:avLst/>
          </a:prstGeom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4394724" y="140951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Forest cover at 10 km (+)</a:t>
            </a:r>
          </a:p>
          <a:p>
            <a:r>
              <a:rPr lang="en-US" dirty="0"/>
              <a:t>Forest cover at </a:t>
            </a:r>
            <a:r>
              <a:rPr lang="en-US" dirty="0" smtClean="0"/>
              <a:t>1 km (0)</a:t>
            </a:r>
          </a:p>
          <a:p>
            <a:r>
              <a:rPr lang="en-US" dirty="0" smtClean="0"/>
              <a:t>Patch size (-)</a:t>
            </a:r>
          </a:p>
          <a:p>
            <a:r>
              <a:rPr lang="en-US" dirty="0" smtClean="0"/>
              <a:t>Distance to edge (+; stronger than pewee)</a:t>
            </a:r>
          </a:p>
          <a:p>
            <a:r>
              <a:rPr lang="en-US" dirty="0" smtClean="0"/>
              <a:t>Live tree basal area, spp. richness, proportion oak(+)</a:t>
            </a:r>
          </a:p>
          <a:p>
            <a:r>
              <a:rPr lang="en-US" dirty="0" smtClean="0"/>
              <a:t>Dead tree basal area (0)</a:t>
            </a:r>
          </a:p>
          <a:p>
            <a:r>
              <a:rPr lang="en-US" dirty="0" smtClean="0"/>
              <a:t>Shrub density and </a:t>
            </a:r>
            <a:r>
              <a:rPr lang="en-US" dirty="0"/>
              <a:t>g</a:t>
            </a:r>
            <a:r>
              <a:rPr lang="en-US" dirty="0" smtClean="0"/>
              <a:t>rass cover (-)</a:t>
            </a:r>
          </a:p>
          <a:p>
            <a:r>
              <a:rPr lang="en-US" dirty="0" smtClean="0"/>
              <a:t>Litter cover (+)</a:t>
            </a:r>
          </a:p>
          <a:p>
            <a:r>
              <a:rPr lang="en-US" dirty="0" smtClean="0"/>
              <a:t>Green ground cover (0)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3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83" y="34350"/>
            <a:ext cx="10018713" cy="1752599"/>
          </a:xfrm>
        </p:spPr>
        <p:txBody>
          <a:bodyPr/>
          <a:lstStyle/>
          <a:p>
            <a:r>
              <a:rPr lang="en-US" dirty="0"/>
              <a:t>Background: Bird Conservation Areas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80" y="1533525"/>
            <a:ext cx="7138220" cy="50768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cxnSp>
        <p:nvCxnSpPr>
          <p:cNvPr id="8" name="Curved Connector 7"/>
          <p:cNvCxnSpPr/>
          <p:nvPr/>
        </p:nvCxnSpPr>
        <p:spPr>
          <a:xfrm>
            <a:off x="1323975" y="3209925"/>
            <a:ext cx="6257925" cy="2628900"/>
          </a:xfrm>
          <a:prstGeom prst="curvedConnector3">
            <a:avLst>
              <a:gd name="adj1" fmla="val 54348"/>
            </a:avLst>
          </a:prstGeom>
          <a:ln w="38100">
            <a:solidFill>
              <a:schemeClr val="bg1"/>
            </a:solidFill>
            <a:tailEnd type="triangle"/>
          </a:ln>
          <a:effectLst>
            <a:glow rad="254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6675" y="1533525"/>
            <a:ext cx="4676775" cy="2895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" y="1647824"/>
            <a:ext cx="4444094" cy="2705101"/>
          </a:xfrm>
          <a:prstGeom prst="rect">
            <a:avLst/>
          </a:prstGeom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2343150" y="3781364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9387" y="3781364"/>
            <a:ext cx="219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46097" y="3800353"/>
            <a:ext cx="82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km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03028" y="2568000"/>
            <a:ext cx="1981200" cy="584775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glow rad="127000">
                    <a:schemeClr val="tx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Private/public land with some habitat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323975" y="2000817"/>
            <a:ext cx="457200" cy="7233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glow rad="381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7723" y="1662263"/>
            <a:ext cx="2367956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 core habitat</a:t>
            </a:r>
          </a:p>
        </p:txBody>
      </p:sp>
    </p:spTree>
    <p:extLst>
      <p:ext uri="{BB962C8B-B14F-4D97-AF65-F5344CB8AC3E}">
        <p14:creationId xmlns:p14="http://schemas.microsoft.com/office/powerpoint/2010/main" val="3020268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268" y="0"/>
            <a:ext cx="10018713" cy="1752599"/>
          </a:xfrm>
        </p:spPr>
        <p:txBody>
          <a:bodyPr/>
          <a:lstStyle/>
          <a:p>
            <a:r>
              <a:rPr lang="en-US" dirty="0"/>
              <a:t>Acadian Flycatcher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64" y="1295401"/>
            <a:ext cx="11905948" cy="53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Field Sparrow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3" t="24603" r="30741" b="7778"/>
          <a:stretch/>
        </p:blipFill>
        <p:spPr>
          <a:xfrm>
            <a:off x="1689866" y="1593442"/>
            <a:ext cx="3396344" cy="4637314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9135E34-5EC0-40DE-9037-541FF5326F7B}"/>
              </a:ext>
            </a:extLst>
          </p:cNvPr>
          <p:cNvSpPr txBox="1">
            <a:spLocks/>
          </p:cNvSpPr>
          <p:nvPr/>
        </p:nvSpPr>
        <p:spPr>
          <a:xfrm>
            <a:off x="5597630" y="1593441"/>
            <a:ext cx="6757447" cy="6272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Forest cover at 1 km and 10 km (-)</a:t>
            </a:r>
          </a:p>
          <a:p>
            <a:r>
              <a:rPr lang="en-US" dirty="0" smtClean="0"/>
              <a:t>Patch size (-)</a:t>
            </a:r>
          </a:p>
          <a:p>
            <a:r>
              <a:rPr lang="en-US" dirty="0" smtClean="0"/>
              <a:t>Distance to edge (-)</a:t>
            </a:r>
          </a:p>
          <a:p>
            <a:r>
              <a:rPr lang="en-US" dirty="0" smtClean="0"/>
              <a:t>All stand-scale tree metrics (0)</a:t>
            </a:r>
          </a:p>
          <a:p>
            <a:r>
              <a:rPr lang="en-US" dirty="0" smtClean="0"/>
              <a:t>Shrub density (+**)</a:t>
            </a:r>
          </a:p>
          <a:p>
            <a:r>
              <a:rPr lang="en-US" dirty="0"/>
              <a:t>G</a:t>
            </a:r>
            <a:r>
              <a:rPr lang="en-US" dirty="0" smtClean="0"/>
              <a:t>rass and litter cover (+)</a:t>
            </a:r>
          </a:p>
          <a:p>
            <a:r>
              <a:rPr lang="en-US" dirty="0" smtClean="0"/>
              <a:t>Green cover (0)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03856" y="4645588"/>
            <a:ext cx="3339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**95% </a:t>
            </a:r>
            <a:r>
              <a:rPr lang="en-US" sz="1600" dirty="0" err="1" smtClean="0"/>
              <a:t>c.i.</a:t>
            </a:r>
            <a:r>
              <a:rPr lang="en-US" sz="1600" dirty="0" smtClean="0"/>
              <a:t> narrowly includes zero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227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268" y="0"/>
            <a:ext cx="10018713" cy="1752599"/>
          </a:xfrm>
        </p:spPr>
        <p:txBody>
          <a:bodyPr/>
          <a:lstStyle/>
          <a:p>
            <a:r>
              <a:rPr lang="en-US" dirty="0"/>
              <a:t>Field Sparrow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58" y="1227222"/>
            <a:ext cx="10934519" cy="547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19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66" y="326572"/>
            <a:ext cx="10018713" cy="1752599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938" y="1371598"/>
            <a:ext cx="10740348" cy="5116288"/>
          </a:xfrm>
        </p:spPr>
        <p:txBody>
          <a:bodyPr>
            <a:normAutofit/>
          </a:bodyPr>
          <a:lstStyle/>
          <a:p>
            <a:r>
              <a:rPr lang="en-US" dirty="0"/>
              <a:t>Eastern Wood-Pewee: </a:t>
            </a:r>
          </a:p>
          <a:p>
            <a:pPr lvl="1"/>
            <a:r>
              <a:rPr lang="en-US" dirty="0"/>
              <a:t>In forests; greater density away from edges. </a:t>
            </a:r>
          </a:p>
          <a:p>
            <a:pPr lvl="1"/>
            <a:r>
              <a:rPr lang="en-US" dirty="0"/>
              <a:t>Associated with oak in our system. </a:t>
            </a:r>
          </a:p>
          <a:p>
            <a:pPr lvl="1"/>
            <a:r>
              <a:rPr lang="en-US" dirty="0"/>
              <a:t>Stronger relationship with changes at a local scale (1 km) vs larger scale. </a:t>
            </a:r>
          </a:p>
          <a:p>
            <a:pPr lvl="1"/>
            <a:r>
              <a:rPr lang="en-US" dirty="0"/>
              <a:t>Denser in smaller forest patches.</a:t>
            </a:r>
          </a:p>
          <a:p>
            <a:r>
              <a:rPr lang="en-US" dirty="0"/>
              <a:t>Acadian Flycatcher: </a:t>
            </a:r>
          </a:p>
          <a:p>
            <a:pPr lvl="1"/>
            <a:r>
              <a:rPr lang="en-US" dirty="0"/>
              <a:t>Mature interior forest with few shrubs and little grass (i.e., minimal disturbance); associated with oak in our system. </a:t>
            </a:r>
          </a:p>
          <a:p>
            <a:pPr lvl="1"/>
            <a:r>
              <a:rPr lang="en-US" dirty="0"/>
              <a:t>Patchy distribution, but denser in landscape with more forest at a broader scale (10 km).</a:t>
            </a:r>
          </a:p>
          <a:p>
            <a:r>
              <a:rPr lang="en-US" dirty="0"/>
              <a:t>Field Sparrow: </a:t>
            </a:r>
          </a:p>
          <a:p>
            <a:pPr lvl="1"/>
            <a:r>
              <a:rPr lang="en-US" dirty="0"/>
              <a:t>Grassy edges in areas with less forest at a landscape scale. </a:t>
            </a:r>
          </a:p>
          <a:p>
            <a:pPr lvl="1"/>
            <a:r>
              <a:rPr lang="en-US" dirty="0"/>
              <a:t>Leaf litter anomalous?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39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495C-CD40-4D90-A0A5-99AC1C6D0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CCF2-C56D-4A1B-ABE9-5C85FF720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59" y="1375646"/>
            <a:ext cx="10988983" cy="4872753"/>
          </a:xfrm>
        </p:spPr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  <a:p>
            <a:pPr lvl="1"/>
            <a:r>
              <a:rPr lang="en-US" dirty="0"/>
              <a:t>Apparent tolerance for disturbed habitats (e.g., high grass/shrub, close to edge) varies.</a:t>
            </a:r>
          </a:p>
          <a:p>
            <a:pPr lvl="1"/>
            <a:r>
              <a:rPr lang="en-US" dirty="0"/>
              <a:t>Both landscape scale and stand-scale characteristics are important.</a:t>
            </a:r>
          </a:p>
          <a:p>
            <a:r>
              <a:rPr lang="en-US" dirty="0" smtClean="0"/>
              <a:t>Caveats</a:t>
            </a:r>
            <a:endParaRPr lang="en-US" dirty="0"/>
          </a:p>
          <a:p>
            <a:pPr lvl="1"/>
            <a:r>
              <a:rPr lang="en-US" dirty="0"/>
              <a:t>Area sensitivity </a:t>
            </a:r>
            <a:r>
              <a:rPr lang="en-US" dirty="0" smtClean="0"/>
              <a:t>varies; this study is in large forest patches (1700 – 4500 ha).</a:t>
            </a:r>
            <a:endParaRPr lang="en-US" dirty="0"/>
          </a:p>
          <a:p>
            <a:pPr lvl="1"/>
            <a:r>
              <a:rPr lang="en-US" dirty="0"/>
              <a:t>Limited number of areas studied.</a:t>
            </a:r>
          </a:p>
          <a:p>
            <a:pPr lvl="1"/>
            <a:r>
              <a:rPr lang="en-US" dirty="0"/>
              <a:t>Plant structure &gt; specific species.</a:t>
            </a:r>
          </a:p>
          <a:p>
            <a:r>
              <a:rPr lang="en-US" dirty="0"/>
              <a:t>Forest management </a:t>
            </a:r>
            <a:r>
              <a:rPr lang="en-US" dirty="0" smtClean="0"/>
              <a:t>implications</a:t>
            </a:r>
            <a:endParaRPr lang="en-US" dirty="0"/>
          </a:p>
          <a:p>
            <a:pPr lvl="1"/>
            <a:r>
              <a:rPr lang="en-US" dirty="0"/>
              <a:t>Varied management strategies are essential.</a:t>
            </a:r>
          </a:p>
          <a:p>
            <a:pPr lvl="1"/>
            <a:r>
              <a:rPr lang="en-US" dirty="0"/>
              <a:t>Openings (disturbance) create habitat for non-forest species.</a:t>
            </a:r>
          </a:p>
          <a:p>
            <a:pPr lvl="1"/>
            <a:r>
              <a:rPr lang="en-US" dirty="0"/>
              <a:t>Avian community is diverse with many conservation priority species.</a:t>
            </a:r>
          </a:p>
        </p:txBody>
      </p:sp>
    </p:spTree>
    <p:extLst>
      <p:ext uri="{BB962C8B-B14F-4D97-AF65-F5344CB8AC3E}">
        <p14:creationId xmlns:p14="http://schemas.microsoft.com/office/powerpoint/2010/main" val="3211573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0142" y="2001252"/>
            <a:ext cx="10018713" cy="3124201"/>
          </a:xfrm>
        </p:spPr>
        <p:txBody>
          <a:bodyPr>
            <a:normAutofit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Times New Roman" panose="02020603050405020304" pitchFamily="18" charset="0"/>
              </a:rPr>
              <a:t>U.S. Forest Service (USDA), Iowa Department of Natural Resources, and McIntire-Stennis Capacity Grant (USDA) for funding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Times New Roman" panose="02020603050405020304" pitchFamily="18" charset="0"/>
              </a:rPr>
              <a:t>Jesse Beck, Joe Cicero, Mark Edwards, Sonia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Howlett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 Connor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Langan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, Kevin T. Murphy, Jacob Newton, Rachel A. </a:t>
            </a:r>
            <a:r>
              <a:rPr lang="en-US" dirty="0" err="1">
                <a:latin typeface="+mn-lt"/>
                <a:cs typeface="Times New Roman" panose="02020603050405020304" pitchFamily="18" charset="0"/>
              </a:rPr>
              <a:t>Vanausdall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Times New Roman" panose="02020603050405020304" pitchFamily="18" charset="0"/>
              </a:rPr>
              <a:t>Images: BCA Map from the Iowa Department of Natural Resources</a:t>
            </a:r>
          </a:p>
        </p:txBody>
      </p:sp>
    </p:spTree>
    <p:extLst>
      <p:ext uri="{BB962C8B-B14F-4D97-AF65-F5344CB8AC3E}">
        <p14:creationId xmlns:p14="http://schemas.microsoft.com/office/powerpoint/2010/main" val="3767712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40A5-61B4-4E6C-86B5-16C235D4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97" b="8018"/>
          <a:stretch/>
        </p:blipFill>
        <p:spPr>
          <a:xfrm>
            <a:off x="2794716" y="1338940"/>
            <a:ext cx="5520187" cy="5064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77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31" y="294289"/>
            <a:ext cx="10018713" cy="1752599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383159" y="1539293"/>
            <a:ext cx="7756357" cy="3124201"/>
          </a:xfrm>
        </p:spPr>
        <p:txBody>
          <a:bodyPr>
            <a:normAutofit fontScale="70000" lnSpcReduction="2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Iowa Wildlife Action Plan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Species of Greatest Conservation Need (SGCN)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Conservation priority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Study Objectives: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Which SGCNs occur in the focal BCAs?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How do SGCN densities relate to habitat characteristics?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6882" y="1312102"/>
            <a:ext cx="4044248" cy="4849212"/>
            <a:chOff x="371568" y="1539293"/>
            <a:chExt cx="3415207" cy="4268902"/>
          </a:xfrm>
        </p:grpSpPr>
        <p:pic>
          <p:nvPicPr>
            <p:cNvPr id="9" name="Content Placeholder 3">
              <a:extLst>
                <a:ext uri="{FF2B5EF4-FFF2-40B4-BE49-F238E27FC236}">
                  <a16:creationId xmlns:a16="http://schemas.microsoft.com/office/drawing/2014/main" id="{2DDED6C7-987A-4AE3-B331-F136FAB16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1568" y="1539293"/>
              <a:ext cx="3415207" cy="426890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71568" y="1539293"/>
              <a:ext cx="1957975" cy="338554"/>
            </a:xfrm>
            <a:prstGeom prst="rect">
              <a:avLst/>
            </a:prstGeom>
            <a:solidFill>
              <a:schemeClr val="bg2">
                <a:lumMod val="75000"/>
                <a:lumOff val="25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Acadian Flycatcher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66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3A3AF7-1AAD-466B-9834-43D6A83D0387}"/>
              </a:ext>
            </a:extLst>
          </p:cNvPr>
          <p:cNvGrpSpPr/>
          <p:nvPr/>
        </p:nvGrpSpPr>
        <p:grpSpPr>
          <a:xfrm>
            <a:off x="4155636" y="-11160"/>
            <a:ext cx="7108825" cy="6869160"/>
            <a:chOff x="2873374" y="-11160"/>
            <a:chExt cx="7108825" cy="6869160"/>
          </a:xfrm>
        </p:grpSpPr>
        <p:pic>
          <p:nvPicPr>
            <p:cNvPr id="5" name="Picture 4" descr="C:\Users\Ben\Downloads\Study Sites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73374" y="-11160"/>
              <a:ext cx="7108825" cy="68691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229337" y="324091"/>
              <a:ext cx="694481" cy="6018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15245" y="324091"/>
              <a:ext cx="694481" cy="6018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29336" y="3122478"/>
              <a:ext cx="486137" cy="5698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7761" y="279644"/>
              <a:ext cx="13773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Stephens Forest BCA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1032" y="279643"/>
              <a:ext cx="13773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Thousand Acres BCA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5164" y="3100254"/>
              <a:ext cx="13773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Sand Creek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BCA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FCA240-5275-44AB-B1B8-7A883155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08" y="157655"/>
            <a:ext cx="10018713" cy="1752599"/>
          </a:xfrm>
        </p:spPr>
        <p:txBody>
          <a:bodyPr/>
          <a:lstStyle/>
          <a:p>
            <a:r>
              <a:rPr lang="en-US" dirty="0"/>
              <a:t>Study Area</a:t>
            </a:r>
          </a:p>
        </p:txBody>
      </p:sp>
    </p:spTree>
    <p:extLst>
      <p:ext uri="{BB962C8B-B14F-4D97-AF65-F5344CB8AC3E}">
        <p14:creationId xmlns:p14="http://schemas.microsoft.com/office/powerpoint/2010/main" val="299105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60" y="217629"/>
            <a:ext cx="10018713" cy="1752599"/>
          </a:xfrm>
        </p:spPr>
        <p:txBody>
          <a:bodyPr/>
          <a:lstStyle/>
          <a:p>
            <a:r>
              <a:rPr lang="en-US" dirty="0"/>
              <a:t>Bird Point Counts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69572" y="1469495"/>
            <a:ext cx="5228262" cy="4365248"/>
          </a:xfrm>
        </p:spPr>
        <p:txBody>
          <a:bodyPr>
            <a:normAutofit fontScale="77500" lnSpcReduction="2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493 points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2016-2019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Two visits/year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Distance sampling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4 bins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100 m truncation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10 minutes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No visual only or known female observations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endParaRPr lang="en-US" sz="3400" dirty="0">
              <a:cs typeface="Times New Roman" panose="02020603050405020304" pitchFamily="18" charset="0"/>
            </a:endParaRPr>
          </a:p>
          <a:p>
            <a:pPr marL="389457" indent="0">
              <a:buNone/>
            </a:pPr>
            <a:endParaRPr lang="en-US" sz="3600" dirty="0">
              <a:cs typeface="Times New Roman" panose="02020603050405020304" pitchFamily="18" charset="0"/>
            </a:endParaRPr>
          </a:p>
          <a:p>
            <a:pPr marL="1246696" lvl="1" indent="-457189">
              <a:buFont typeface="Arial" panose="020B0604020202020204" pitchFamily="34" charset="0"/>
              <a:buChar char="•"/>
            </a:pPr>
            <a:endParaRPr lang="en-US" sz="3400" dirty="0">
              <a:cs typeface="Times New Roman" panose="02020603050405020304" pitchFamily="18" charset="0"/>
            </a:endParaRPr>
          </a:p>
          <a:p>
            <a:pPr marL="389457" indent="0">
              <a:buNone/>
            </a:pPr>
            <a:endParaRPr lang="en-US" sz="3600" dirty="0"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321452-9818-4D30-898A-A403B0542A89}"/>
              </a:ext>
            </a:extLst>
          </p:cNvPr>
          <p:cNvGrpSpPr/>
          <p:nvPr/>
        </p:nvGrpSpPr>
        <p:grpSpPr>
          <a:xfrm>
            <a:off x="586400" y="1219117"/>
            <a:ext cx="5773917" cy="4872681"/>
            <a:chOff x="1491933" y="1187586"/>
            <a:chExt cx="5773917" cy="487268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933" y="1187586"/>
              <a:ext cx="5773917" cy="487268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507661" y="1187586"/>
              <a:ext cx="1710302" cy="1812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64133" y="1187586"/>
              <a:ext cx="16082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Thousand Acres BCA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316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A61E1-BB24-4C64-A24D-5097C3059D71}"/>
              </a:ext>
            </a:extLst>
          </p:cNvPr>
          <p:cNvSpPr/>
          <p:nvPr/>
        </p:nvSpPr>
        <p:spPr>
          <a:xfrm>
            <a:off x="1755228" y="1219651"/>
            <a:ext cx="5263884" cy="48873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09" y="120869"/>
            <a:ext cx="10018713" cy="1752599"/>
          </a:xfrm>
        </p:spPr>
        <p:txBody>
          <a:bodyPr/>
          <a:lstStyle/>
          <a:p>
            <a:r>
              <a:rPr lang="en-US" dirty="0"/>
              <a:t>Vegetation Surveys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14540" y="1600199"/>
            <a:ext cx="4912194" cy="4369677"/>
          </a:xfrm>
        </p:spPr>
        <p:txBody>
          <a:bodyPr>
            <a:normAutofit fontScale="85000" lnSpcReduction="2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493 points (same as bird surveys)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July – August 2019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Forestry prism sample, ground cover, shrub stems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Canopy closure not used, </a:t>
            </a:r>
            <a:r>
              <a:rPr lang="en-US" sz="3600" dirty="0" err="1">
                <a:cs typeface="Times New Roman" panose="02020603050405020304" pitchFamily="18" charset="0"/>
              </a:rPr>
              <a:t>midstory</a:t>
            </a:r>
            <a:r>
              <a:rPr lang="en-US" sz="3600" dirty="0">
                <a:cs typeface="Times New Roman" panose="02020603050405020304" pitchFamily="18" charset="0"/>
              </a:rPr>
              <a:t> metrics coming later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600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92297-A2D9-4A9D-BA82-E2D2FF4D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06" y="1467918"/>
            <a:ext cx="4445156" cy="42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9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899" y="173421"/>
            <a:ext cx="10018713" cy="1752599"/>
          </a:xfrm>
        </p:spPr>
        <p:txBody>
          <a:bodyPr/>
          <a:lstStyle/>
          <a:p>
            <a:r>
              <a:rPr lang="en-US" dirty="0"/>
              <a:t>Landscape Scale Data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977062" y="1774371"/>
            <a:ext cx="5095480" cy="3907972"/>
          </a:xfrm>
        </p:spPr>
        <p:txBody>
          <a:bodyPr>
            <a:normAutofit fontScale="70000" lnSpcReduction="2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 err="1">
                <a:cs typeface="Times New Roman" panose="02020603050405020304" pitchFamily="18" charset="0"/>
              </a:rPr>
              <a:t>Cropscape</a:t>
            </a:r>
            <a:r>
              <a:rPr lang="en-US" sz="3600" dirty="0">
                <a:cs typeface="Times New Roman" panose="02020603050405020304" pitchFamily="18" charset="0"/>
              </a:rPr>
              <a:t> data and ArcGIS used to estimate % forest cover within 1 and 10 km of point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Digitized 2016-2018 Iowa Spring Color Infrared </a:t>
            </a:r>
            <a:r>
              <a:rPr lang="en-US" sz="3600" dirty="0" err="1">
                <a:cs typeface="Times New Roman" panose="02020603050405020304" pitchFamily="18" charset="0"/>
              </a:rPr>
              <a:t>Orthophotos</a:t>
            </a:r>
            <a:r>
              <a:rPr lang="en-US" sz="3600" dirty="0">
                <a:cs typeface="Times New Roman" panose="02020603050405020304" pitchFamily="18" charset="0"/>
              </a:rPr>
              <a:t> to get forest patch boundaries (</a:t>
            </a:r>
            <a:r>
              <a:rPr lang="en-US" sz="3600" dirty="0" err="1">
                <a:cs typeface="Times New Roman" panose="02020603050405020304" pitchFamily="18" charset="0"/>
              </a:rPr>
              <a:t>Cropscape</a:t>
            </a:r>
            <a:r>
              <a:rPr lang="en-US" sz="3600" dirty="0">
                <a:cs typeface="Times New Roman" panose="02020603050405020304" pitchFamily="18" charset="0"/>
              </a:rPr>
              <a:t> as an initial template)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4" y="1431811"/>
            <a:ext cx="6763249" cy="45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6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61" y="141514"/>
            <a:ext cx="10018713" cy="1752599"/>
          </a:xfrm>
        </p:spPr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50961" y="1251857"/>
            <a:ext cx="7947537" cy="4191001"/>
          </a:xfrm>
        </p:spPr>
        <p:txBody>
          <a:bodyPr>
            <a:normAutofit fontScale="70000" lnSpcReduction="2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Estimate detection probability to get more accurate estimates of density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Generalized distance sampling (GDS) in R package ‘unmarked’ 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Detection covariates:</a:t>
            </a:r>
          </a:p>
          <a:p>
            <a:pPr marL="1303846" lvl="1" indent="-457189"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 panose="02020603050405020304" pitchFamily="18" charset="0"/>
              </a:rPr>
              <a:t>Time since sunrise</a:t>
            </a:r>
          </a:p>
          <a:p>
            <a:pPr marL="1303846" lvl="1" indent="-457189"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 panose="02020603050405020304" pitchFamily="18" charset="0"/>
              </a:rPr>
              <a:t>Julian day</a:t>
            </a:r>
          </a:p>
          <a:p>
            <a:pPr marL="1303846" lvl="1" indent="-457189"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 panose="02020603050405020304" pitchFamily="18" charset="0"/>
              </a:rPr>
              <a:t>Observer</a:t>
            </a:r>
          </a:p>
          <a:p>
            <a:pPr marL="1303846" lvl="1" indent="-457189"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 panose="02020603050405020304" pitchFamily="18" charset="0"/>
              </a:rPr>
              <a:t>Wind speed</a:t>
            </a:r>
          </a:p>
          <a:p>
            <a:pPr marL="90379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AIC model selection</a:t>
            </a:r>
          </a:p>
          <a:p>
            <a:pPr marL="1303846" lvl="1" indent="-457189">
              <a:buFont typeface="Arial" panose="020B0604020202020204" pitchFamily="34" charset="0"/>
              <a:buChar char="•"/>
            </a:pPr>
            <a:endParaRPr lang="en-US" sz="3200" dirty="0"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58" y="307894"/>
            <a:ext cx="10634213" cy="1752599"/>
          </a:xfrm>
        </p:spPr>
        <p:txBody>
          <a:bodyPr/>
          <a:lstStyle/>
          <a:p>
            <a:r>
              <a:rPr lang="en-US" dirty="0"/>
              <a:t>Habitat Hierarchy for GDS Density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23258" y="2909613"/>
            <a:ext cx="4374994" cy="1464231"/>
            <a:chOff x="55493" y="2510169"/>
            <a:chExt cx="4374994" cy="1464231"/>
          </a:xfrm>
        </p:grpSpPr>
        <p:sp>
          <p:nvSpPr>
            <p:cNvPr id="4" name="TextBox 3"/>
            <p:cNvSpPr txBox="1"/>
            <p:nvPr/>
          </p:nvSpPr>
          <p:spPr>
            <a:xfrm>
              <a:off x="55493" y="2510169"/>
              <a:ext cx="4374994" cy="146423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r>
                <a:rPr lang="en-US" sz="2000" dirty="0"/>
                <a:t>-Size of nearest forest patch</a:t>
              </a:r>
            </a:p>
            <a:p>
              <a:r>
                <a:rPr lang="en-US" sz="2000" dirty="0"/>
                <a:t>-Proportion forest in 1 km radius</a:t>
              </a:r>
            </a:p>
            <a:p>
              <a:r>
                <a:rPr lang="en-US" sz="2000" dirty="0"/>
                <a:t>-Proportion forest in 10 km radius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493" y="2510169"/>
              <a:ext cx="4374993" cy="419457"/>
            </a:xfrm>
            <a:prstGeom prst="round2Same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LANDSCAPE SCALE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40972" y="5022647"/>
            <a:ext cx="2523938" cy="857497"/>
            <a:chOff x="5399315" y="4374332"/>
            <a:chExt cx="2220687" cy="857497"/>
          </a:xfrm>
          <a:solidFill>
            <a:schemeClr val="accent3">
              <a:lumMod val="75000"/>
            </a:schemeClr>
          </a:solidFill>
        </p:grpSpPr>
        <p:sp>
          <p:nvSpPr>
            <p:cNvPr id="7" name="TextBox 6"/>
            <p:cNvSpPr txBox="1"/>
            <p:nvPr/>
          </p:nvSpPr>
          <p:spPr>
            <a:xfrm>
              <a:off x="5399315" y="4448636"/>
              <a:ext cx="2220687" cy="783193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r>
                <a:rPr lang="en-US" sz="2000" dirty="0"/>
                <a:t>Distance to 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99315" y="4374332"/>
              <a:ext cx="2220687" cy="419457"/>
            </a:xfrm>
            <a:prstGeom prst="round2Same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EDGE EFFECTS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93751" y="1496460"/>
            <a:ext cx="4124620" cy="2145268"/>
            <a:chOff x="576457" y="2510169"/>
            <a:chExt cx="3854029" cy="2145268"/>
          </a:xfrm>
        </p:grpSpPr>
        <p:sp>
          <p:nvSpPr>
            <p:cNvPr id="15" name="TextBox 14"/>
            <p:cNvSpPr txBox="1"/>
            <p:nvPr/>
          </p:nvSpPr>
          <p:spPr>
            <a:xfrm>
              <a:off x="576457" y="2510169"/>
              <a:ext cx="3854029" cy="214526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r>
                <a:rPr lang="en-US" sz="2000" dirty="0"/>
                <a:t>-Species richness</a:t>
              </a:r>
            </a:p>
            <a:p>
              <a:r>
                <a:rPr lang="en-US" sz="2000" dirty="0"/>
                <a:t>-Total live tree basal area</a:t>
              </a:r>
            </a:p>
            <a:p>
              <a:r>
                <a:rPr lang="en-US" sz="2000" dirty="0"/>
                <a:t>-Total dead tree basal area</a:t>
              </a:r>
            </a:p>
            <a:p>
              <a:r>
                <a:rPr lang="en-US" sz="2000" dirty="0"/>
                <a:t>-Proportion of basal that is oak (proportion oak)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6457" y="2510169"/>
              <a:ext cx="3854029" cy="419457"/>
            </a:xfrm>
            <a:prstGeom prst="round2Same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TREE CHARACTERISTICS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94409" y="4512578"/>
            <a:ext cx="3925991" cy="1804749"/>
            <a:chOff x="576457" y="2510169"/>
            <a:chExt cx="3854029" cy="1804749"/>
          </a:xfrm>
        </p:grpSpPr>
        <p:sp>
          <p:nvSpPr>
            <p:cNvPr id="18" name="TextBox 17"/>
            <p:cNvSpPr txBox="1"/>
            <p:nvPr/>
          </p:nvSpPr>
          <p:spPr>
            <a:xfrm>
              <a:off x="576457" y="2510169"/>
              <a:ext cx="3854029" cy="180474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r>
                <a:rPr lang="en-US" sz="2000" dirty="0"/>
                <a:t>-Shrub stem density</a:t>
              </a:r>
            </a:p>
            <a:p>
              <a:r>
                <a:rPr lang="en-US" sz="2000" dirty="0"/>
                <a:t>-% grass cover</a:t>
              </a:r>
            </a:p>
            <a:p>
              <a:r>
                <a:rPr lang="en-US" sz="2000" dirty="0"/>
                <a:t>-%  leaf litter cover</a:t>
              </a:r>
            </a:p>
            <a:p>
              <a:r>
                <a:rPr lang="en-US" sz="2000" dirty="0"/>
                <a:t>-%  “green” ground cover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6457" y="2510169"/>
              <a:ext cx="3854029" cy="419457"/>
            </a:xfrm>
            <a:prstGeom prst="round2Same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AT OR NEAR GROUND LEVEL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A9136B-6A02-49C2-A0B6-775C0DBEF145}"/>
              </a:ext>
            </a:extLst>
          </p:cNvPr>
          <p:cNvGrpSpPr/>
          <p:nvPr/>
        </p:nvGrpSpPr>
        <p:grpSpPr>
          <a:xfrm>
            <a:off x="1351210" y="1424276"/>
            <a:ext cx="2744749" cy="857497"/>
            <a:chOff x="5399315" y="4374332"/>
            <a:chExt cx="2220687" cy="8574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17DA98-9C9E-492F-8EF3-DE8FF347E961}"/>
                </a:ext>
              </a:extLst>
            </p:cNvPr>
            <p:cNvSpPr txBox="1"/>
            <p:nvPr/>
          </p:nvSpPr>
          <p:spPr>
            <a:xfrm>
              <a:off x="5399315" y="4448636"/>
              <a:ext cx="2220687" cy="78319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r>
                <a:rPr lang="en-US" sz="2000" dirty="0"/>
                <a:t>Year (</a:t>
              </a:r>
              <a:r>
                <a:rPr lang="en-US" sz="2000" dirty="0" err="1"/>
                <a:t>catergorical</a:t>
              </a:r>
              <a:r>
                <a:rPr lang="en-US" sz="2000" dirty="0"/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313E67-84A7-49CB-B82D-F94D6598448D}"/>
                </a:ext>
              </a:extLst>
            </p:cNvPr>
            <p:cNvSpPr txBox="1"/>
            <p:nvPr/>
          </p:nvSpPr>
          <p:spPr>
            <a:xfrm>
              <a:off x="5399315" y="4374332"/>
              <a:ext cx="2220687" cy="419457"/>
            </a:xfrm>
            <a:prstGeom prst="round2Same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YEAR EFFECTS</a:t>
              </a:r>
            </a:p>
          </p:txBody>
        </p:sp>
      </p:grpSp>
      <p:sp>
        <p:nvSpPr>
          <p:cNvPr id="3" name="Arrow: Down 2">
            <a:extLst>
              <a:ext uri="{FF2B5EF4-FFF2-40B4-BE49-F238E27FC236}">
                <a16:creationId xmlns:a16="http://schemas.microsoft.com/office/drawing/2014/main" id="{20F945F0-1690-4F35-9334-75D16F81CB29}"/>
              </a:ext>
            </a:extLst>
          </p:cNvPr>
          <p:cNvSpPr/>
          <p:nvPr/>
        </p:nvSpPr>
        <p:spPr>
          <a:xfrm>
            <a:off x="2223641" y="2368020"/>
            <a:ext cx="430924" cy="529284"/>
          </a:xfrm>
          <a:prstGeom prst="down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4FCF53A9-E01B-4876-AADA-A40D6FF85906}"/>
              </a:ext>
            </a:extLst>
          </p:cNvPr>
          <p:cNvSpPr/>
          <p:nvPr/>
        </p:nvSpPr>
        <p:spPr>
          <a:xfrm>
            <a:off x="2292661" y="4433603"/>
            <a:ext cx="430924" cy="529284"/>
          </a:xfrm>
          <a:prstGeom prst="down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D53C2D78-50A4-4467-9EB6-3E5B212B60AD}"/>
              </a:ext>
            </a:extLst>
          </p:cNvPr>
          <p:cNvSpPr/>
          <p:nvPr/>
        </p:nvSpPr>
        <p:spPr>
          <a:xfrm>
            <a:off x="8192384" y="3702879"/>
            <a:ext cx="430924" cy="730723"/>
          </a:xfrm>
          <a:prstGeom prst="down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D4826C0B-C237-4D57-B76F-9DA4D229430F}"/>
              </a:ext>
            </a:extLst>
          </p:cNvPr>
          <p:cNvSpPr/>
          <p:nvPr/>
        </p:nvSpPr>
        <p:spPr>
          <a:xfrm rot="16200000" flipV="1">
            <a:off x="4547222" y="3290274"/>
            <a:ext cx="3626187" cy="850147"/>
          </a:xfrm>
          <a:prstGeom prst="bentUpArrow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5C434A-A79E-4FBE-8F05-CFB73C90FFEF}"/>
              </a:ext>
            </a:extLst>
          </p:cNvPr>
          <p:cNvSpPr/>
          <p:nvPr/>
        </p:nvSpPr>
        <p:spPr>
          <a:xfrm>
            <a:off x="3929879" y="5355170"/>
            <a:ext cx="2220687" cy="17327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77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1718</TotalTime>
  <Words>929</Words>
  <Application>Microsoft Office PowerPoint</Application>
  <PresentationFormat>Widescreen</PresentationFormat>
  <Paragraphs>168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Times New Roman</vt:lpstr>
      <vt:lpstr>Wingdings 3</vt:lpstr>
      <vt:lpstr>Ion</vt:lpstr>
      <vt:lpstr>Bird-habitat associations in south-central Iowa </vt:lpstr>
      <vt:lpstr>Background: Bird Conservation Areas</vt:lpstr>
      <vt:lpstr>Objectives</vt:lpstr>
      <vt:lpstr>Study Area</vt:lpstr>
      <vt:lpstr>Bird Point Counts</vt:lpstr>
      <vt:lpstr>Vegetation Surveys</vt:lpstr>
      <vt:lpstr>Landscape Scale Data</vt:lpstr>
      <vt:lpstr>Data Analysis</vt:lpstr>
      <vt:lpstr>Habitat Hierarchy for GDS Density</vt:lpstr>
      <vt:lpstr>Selected Songbird SGCNs</vt:lpstr>
      <vt:lpstr>PowerPoint Presentation</vt:lpstr>
      <vt:lpstr>Eastern Wood-Pewee</vt:lpstr>
      <vt:lpstr>Acadian Flycatcher</vt:lpstr>
      <vt:lpstr>Field Sparrow</vt:lpstr>
      <vt:lpstr>SGCN Diversity Overview</vt:lpstr>
      <vt:lpstr>Selected Results</vt:lpstr>
      <vt:lpstr>Eastern Wood-Pewee</vt:lpstr>
      <vt:lpstr>Eastern Wood-Pewee</vt:lpstr>
      <vt:lpstr>Acadian Flycatcher</vt:lpstr>
      <vt:lpstr>Acadian Flycatcher</vt:lpstr>
      <vt:lpstr>Field Sparrow</vt:lpstr>
      <vt:lpstr>Field Sparrow</vt:lpstr>
      <vt:lpstr>Discussion</vt:lpstr>
      <vt:lpstr>Discussion</vt:lpstr>
      <vt:lpstr>Acknowledgements</vt:lpstr>
      <vt:lpstr>Questions?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West, Benjamin M [NREM]</dc:creator>
  <cp:lastModifiedBy>West, Benjamin M [NREM]</cp:lastModifiedBy>
  <cp:revision>132</cp:revision>
  <dcterms:created xsi:type="dcterms:W3CDTF">2019-02-18T16:48:08Z</dcterms:created>
  <dcterms:modified xsi:type="dcterms:W3CDTF">2020-02-10T20:13:20Z</dcterms:modified>
</cp:coreProperties>
</file>